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  <p:sldMasterId id="2147483998" r:id="rId2"/>
  </p:sldMasterIdLst>
  <p:notesMasterIdLst>
    <p:notesMasterId r:id="rId13"/>
  </p:notesMasterIdLst>
  <p:sldIdLst>
    <p:sldId id="259" r:id="rId3"/>
    <p:sldId id="257" r:id="rId4"/>
    <p:sldId id="256" r:id="rId5"/>
    <p:sldId id="258" r:id="rId6"/>
    <p:sldId id="260" r:id="rId7"/>
    <p:sldId id="262" r:id="rId8"/>
    <p:sldId id="263" r:id="rId9"/>
    <p:sldId id="264" r:id="rId10"/>
    <p:sldId id="265" r:id="rId11"/>
    <p:sldId id="261" r:id="rId12"/>
  </p:sldIdLst>
  <p:sldSz cx="12192000" cy="6858000"/>
  <p:notesSz cx="6743700" cy="98806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72319" autoAdjust="0"/>
  </p:normalViewPr>
  <p:slideViewPr>
    <p:cSldViewPr>
      <p:cViewPr varScale="1">
        <p:scale>
          <a:sx n="78" d="100"/>
          <a:sy n="78" d="100"/>
        </p:scale>
        <p:origin x="126" y="7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A4B70-B194-4B47-A17E-072FA4DE10F6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41363"/>
            <a:ext cx="658495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2650"/>
            <a:ext cx="5394325" cy="4446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84E45-BBE7-4240-A9B5-79459A850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58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41363"/>
            <a:ext cx="6584950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84E45-BBE7-4240-A9B5-79459A850A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26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41363"/>
            <a:ext cx="6584950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84E45-BBE7-4240-A9B5-79459A850A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93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41363"/>
            <a:ext cx="6584950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84E45-BBE7-4240-A9B5-79459A850A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613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41363"/>
            <a:ext cx="6584950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84E45-BBE7-4240-A9B5-79459A850A5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7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Whit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9780589" y="6419850"/>
            <a:ext cx="2133599" cy="238124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>
            <a:noAutofit/>
          </a:bodyPr>
          <a:lstStyle/>
          <a:p>
            <a:pPr>
              <a:defRPr/>
            </a:pPr>
            <a:fld id="{ACBDBFCA-70FB-49FD-B7ED-38EBEB2DCF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1484784"/>
            <a:ext cx="10363200" cy="19442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4221088"/>
            <a:ext cx="10369152" cy="1417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9FDA4-CB44-4051-93CB-0D3AB58F42A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6479-9537-7744-B8F6-7B35398841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305-1022-A140-88AC-BD17B6A0B2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9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9780589" y="6419850"/>
            <a:ext cx="2133599" cy="238124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>
            <a:noAutofit/>
          </a:bodyPr>
          <a:lstStyle/>
          <a:p>
            <a:pPr>
              <a:defRPr/>
            </a:pPr>
            <a:fld id="{ACBDBFCA-70FB-49FD-B7ED-38EBEB2DCF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52" name="Shape 5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4010" r:id="rId4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manda.selvaratnam@york.ac.uk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.ukri.org/knowledge-exchange/the-he-bci-survey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pd@york.ac.uk" TargetMode="External"/><Relationship Id="rId2" Type="http://schemas.openxmlformats.org/officeDocument/2006/relationships/hyperlink" Target="mailto:business@york.ac.uk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apprenticeships@york.ac.uk" TargetMode="External"/><Relationship Id="rId4" Type="http://schemas.openxmlformats.org/officeDocument/2006/relationships/hyperlink" Target="mailto:Ktps@york.ac.uk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manda.selvaratnam@york.ac.u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Knowledge Exchange, the KE Strategy, KEF and the Role of YRAF Staff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Amanda Selvaratnam – Head of Enterprise Services</a:t>
            </a:r>
          </a:p>
          <a:p>
            <a:pPr algn="ctr"/>
            <a:r>
              <a:rPr lang="en-GB" dirty="0" smtClean="0">
                <a:hlinkClick r:id="rId2"/>
              </a:rPr>
              <a:t>Amanda.selvaratnam@york.ac.uk</a:t>
            </a:r>
            <a:endParaRPr lang="en-GB" dirty="0" smtClean="0"/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01904 325142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812194" y="1486314"/>
            <a:ext cx="3338577" cy="298981"/>
          </a:xfrm>
        </p:spPr>
        <p:txBody>
          <a:bodyPr/>
          <a:lstStyle/>
          <a:p>
            <a:r>
              <a:rPr lang="en-GB" sz="1050" dirty="0"/>
              <a:t>Scale &amp; focus of knowledge activity by domain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804161" y="1839323"/>
            <a:ext cx="3338577" cy="3157433"/>
          </a:xfrm>
        </p:spPr>
        <p:txBody>
          <a:bodyPr>
            <a:normAutofit/>
          </a:bodyPr>
          <a:lstStyle/>
          <a:p>
            <a:r>
              <a:rPr lang="en-GB" sz="900" dirty="0"/>
              <a:t>Number of academics by function</a:t>
            </a:r>
          </a:p>
          <a:p>
            <a:pPr lvl="1"/>
            <a:r>
              <a:rPr lang="en-GB" sz="788" dirty="0"/>
              <a:t>Teaching/research</a:t>
            </a:r>
          </a:p>
          <a:p>
            <a:pPr lvl="1"/>
            <a:r>
              <a:rPr lang="en-GB" sz="788" dirty="0"/>
              <a:t>Teaching only, </a:t>
            </a:r>
          </a:p>
          <a:p>
            <a:pPr lvl="1"/>
            <a:r>
              <a:rPr lang="en-GB" sz="788" dirty="0"/>
              <a:t>Research only </a:t>
            </a:r>
          </a:p>
          <a:p>
            <a:r>
              <a:rPr lang="en-GB" sz="900" dirty="0"/>
              <a:t>Proportion of academics by 12-split discipline</a:t>
            </a:r>
          </a:p>
          <a:p>
            <a:pPr lvl="1"/>
            <a:r>
              <a:rPr lang="en-GB" sz="825" dirty="0"/>
              <a:t>Clinical medicine</a:t>
            </a:r>
          </a:p>
          <a:p>
            <a:pPr lvl="1"/>
            <a:r>
              <a:rPr lang="en-GB" sz="825" dirty="0"/>
              <a:t>Allied health other medical, and dentistry</a:t>
            </a:r>
          </a:p>
          <a:p>
            <a:pPr lvl="1"/>
            <a:r>
              <a:rPr lang="en-GB" sz="825" dirty="0"/>
              <a:t>Agriculture, forestry and veterinary science</a:t>
            </a:r>
          </a:p>
          <a:p>
            <a:pPr lvl="1"/>
            <a:r>
              <a:rPr lang="en-GB" sz="825" dirty="0"/>
              <a:t>Physical sciences and mathematics</a:t>
            </a:r>
          </a:p>
          <a:p>
            <a:pPr lvl="1"/>
            <a:r>
              <a:rPr lang="en-GB" sz="825" dirty="0"/>
              <a:t>Biological sciences</a:t>
            </a:r>
          </a:p>
          <a:p>
            <a:pPr lvl="1"/>
            <a:r>
              <a:rPr lang="en-GB" sz="825" dirty="0"/>
              <a:t>Engineering and materials science</a:t>
            </a:r>
          </a:p>
          <a:p>
            <a:pPr lvl="1"/>
            <a:r>
              <a:rPr lang="en-GB" sz="825" dirty="0"/>
              <a:t>Computer science</a:t>
            </a:r>
          </a:p>
          <a:p>
            <a:pPr lvl="1"/>
            <a:r>
              <a:rPr lang="en-GB" sz="825" dirty="0"/>
              <a:t>Architecture and planning</a:t>
            </a:r>
          </a:p>
          <a:p>
            <a:pPr lvl="1"/>
            <a:r>
              <a:rPr lang="en-GB" sz="825" dirty="0"/>
              <a:t>Social sciences and law</a:t>
            </a:r>
          </a:p>
          <a:p>
            <a:pPr lvl="1"/>
            <a:r>
              <a:rPr lang="en-GB" sz="825" dirty="0"/>
              <a:t>Business and management studies</a:t>
            </a:r>
          </a:p>
          <a:p>
            <a:pPr lvl="1"/>
            <a:r>
              <a:rPr lang="en-GB" sz="825" dirty="0"/>
              <a:t>Humanities, languages and education</a:t>
            </a:r>
          </a:p>
          <a:p>
            <a:pPr lvl="1"/>
            <a:r>
              <a:rPr lang="en-GB" sz="825" dirty="0"/>
              <a:t>Creative and performing arts, and design</a:t>
            </a:r>
          </a:p>
          <a:p>
            <a:r>
              <a:rPr lang="en-GB" sz="900" dirty="0"/>
              <a:t>Educational function of HEIs:</a:t>
            </a:r>
          </a:p>
          <a:p>
            <a:pPr lvl="1"/>
            <a:r>
              <a:rPr lang="en-GB" sz="788" dirty="0"/>
              <a:t>Student FTEs at undergraduate level (full-time/part-time)</a:t>
            </a:r>
          </a:p>
          <a:p>
            <a:pPr lvl="1"/>
            <a:r>
              <a:rPr lang="en-GB" sz="788" dirty="0"/>
              <a:t>Student FTEs involved in taught postgraduate (full-time/part-time)</a:t>
            </a:r>
          </a:p>
          <a:p>
            <a:pPr lvl="1"/>
            <a:r>
              <a:rPr lang="en-GB" sz="788" dirty="0"/>
              <a:t>Student FTEs involved in research postgraduate (full-time/part-time)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50770" y="3620137"/>
            <a:ext cx="3237071" cy="298981"/>
          </a:xfrm>
        </p:spPr>
        <p:txBody>
          <a:bodyPr/>
          <a:lstStyle/>
          <a:p>
            <a:r>
              <a:rPr lang="en-GB" sz="1050" dirty="0"/>
              <a:t>Intensity of knowledge generation by domain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50770" y="3900686"/>
            <a:ext cx="3374231" cy="2124830"/>
          </a:xfrm>
        </p:spPr>
        <p:txBody>
          <a:bodyPr/>
          <a:lstStyle/>
          <a:p>
            <a:r>
              <a:rPr lang="en-GB" sz="900" dirty="0"/>
              <a:t>Research-focus of HEI</a:t>
            </a:r>
          </a:p>
          <a:p>
            <a:pPr lvl="1"/>
            <a:r>
              <a:rPr lang="en-GB" sz="825" dirty="0"/>
              <a:t>Proportion of academic FTEs submitting to REF</a:t>
            </a:r>
          </a:p>
          <a:p>
            <a:pPr lvl="1"/>
            <a:r>
              <a:rPr lang="en-GB" sz="825" dirty="0"/>
              <a:t>Proportion of students undertaking postgraduate research</a:t>
            </a:r>
          </a:p>
          <a:p>
            <a:r>
              <a:rPr lang="en-GB" sz="900" dirty="0"/>
              <a:t>Research intensity by discipline</a:t>
            </a:r>
          </a:p>
          <a:p>
            <a:pPr lvl="1"/>
            <a:r>
              <a:rPr lang="en-GB" sz="825" dirty="0"/>
              <a:t>Research grants and contracts income per academic by STEM, SSB, AH</a:t>
            </a:r>
          </a:p>
          <a:p>
            <a:pPr lvl="1"/>
            <a:r>
              <a:rPr lang="en-GB" sz="825" dirty="0"/>
              <a:t>Proportion of researchers generating 4* publications in REF2014 by STEM, SSB, AH</a:t>
            </a:r>
          </a:p>
          <a:p>
            <a:r>
              <a:rPr lang="en-GB" sz="900" dirty="0"/>
              <a:t>Research orientation intensity</a:t>
            </a:r>
          </a:p>
          <a:p>
            <a:pPr lvl="1"/>
            <a:r>
              <a:rPr lang="en-GB" sz="825" dirty="0"/>
              <a:t>Research grants and contracts income from different sources (RCs, charities, gov’t, industry) per academic</a:t>
            </a:r>
          </a:p>
          <a:p>
            <a:r>
              <a:rPr lang="en-GB" sz="900" dirty="0"/>
              <a:t>Research internationalisation intensity</a:t>
            </a:r>
          </a:p>
          <a:p>
            <a:pPr lvl="1"/>
            <a:r>
              <a:rPr lang="en-GB" sz="825" dirty="0"/>
              <a:t>Research grants and contracts income from overseas per academic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6149581" y="1305429"/>
            <a:ext cx="3338577" cy="252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35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/>
              <a:t>Scale of knowledge generation activity in different knowledge domains</a:t>
            </a:r>
          </a:p>
          <a:p>
            <a:pPr lvl="1"/>
            <a:r>
              <a:rPr lang="en-GB" sz="825" dirty="0"/>
              <a:t>Recurrent research income (QR)</a:t>
            </a:r>
          </a:p>
          <a:p>
            <a:pPr lvl="1"/>
            <a:r>
              <a:rPr lang="en-GB" sz="825" dirty="0"/>
              <a:t>Research grants and contracts income by STEM, SSB, AH</a:t>
            </a:r>
          </a:p>
          <a:p>
            <a:pPr lvl="1"/>
            <a:r>
              <a:rPr lang="en-GB" sz="825" dirty="0"/>
              <a:t>Research quality by STEM, SSB, AH (number of academic FTEs getting 4* publications in REF2014)</a:t>
            </a:r>
          </a:p>
          <a:p>
            <a:r>
              <a:rPr lang="en-GB" sz="900" dirty="0"/>
              <a:t>Research orientation:</a:t>
            </a:r>
          </a:p>
          <a:p>
            <a:pPr lvl="1"/>
            <a:r>
              <a:rPr lang="en-GB" sz="825" dirty="0"/>
              <a:t>Research grants and contracts from different sources:</a:t>
            </a:r>
          </a:p>
          <a:p>
            <a:pPr lvl="2"/>
            <a:r>
              <a:rPr lang="en-GB" sz="825" dirty="0"/>
              <a:t>UK research councils</a:t>
            </a:r>
          </a:p>
          <a:p>
            <a:pPr lvl="2"/>
            <a:r>
              <a:rPr lang="en-GB" sz="825" dirty="0"/>
              <a:t>Charities</a:t>
            </a:r>
          </a:p>
          <a:p>
            <a:pPr lvl="2"/>
            <a:r>
              <a:rPr lang="en-GB" sz="825" dirty="0"/>
              <a:t>Government bodies / local authorities, health/hospital authorities</a:t>
            </a:r>
          </a:p>
          <a:p>
            <a:pPr lvl="2"/>
            <a:r>
              <a:rPr lang="en-GB" sz="825" dirty="0"/>
              <a:t>Industry</a:t>
            </a:r>
          </a:p>
          <a:p>
            <a:r>
              <a:rPr lang="en-GB" sz="900" dirty="0"/>
              <a:t>International linkages in research: </a:t>
            </a:r>
          </a:p>
          <a:p>
            <a:pPr lvl="1"/>
            <a:r>
              <a:rPr lang="en-GB" sz="825" dirty="0"/>
              <a:t>Research grants from overseas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49581" y="1106461"/>
            <a:ext cx="3227849" cy="22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3429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685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5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0287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17145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dirty="0">
                <a:effectLst/>
              </a:rPr>
              <a:t>Scale of knowledge generation by domain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2812195" y="4959911"/>
            <a:ext cx="3031331" cy="29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3429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685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5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0287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17145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dirty="0">
                <a:effectLst/>
              </a:rPr>
              <a:t>Physical assets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2813383" y="5270503"/>
            <a:ext cx="3430191" cy="67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35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/>
              <a:t>Scale of spending on research-related capital infrastructure</a:t>
            </a:r>
          </a:p>
          <a:p>
            <a:r>
              <a:rPr lang="en-GB" sz="900" dirty="0"/>
              <a:t>Intensity of capital spending (spend per academic)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CFE7D43-EE73-4CD3-AD35-137C3F76A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4777" y="987533"/>
            <a:ext cx="5426494" cy="465749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3000" b="1" dirty="0">
                <a:solidFill>
                  <a:srgbClr val="778159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Statistical clustering</a:t>
            </a:r>
          </a:p>
        </p:txBody>
      </p:sp>
    </p:spTree>
    <p:extLst>
      <p:ext uri="{BB962C8B-B14F-4D97-AF65-F5344CB8AC3E}">
        <p14:creationId xmlns:p14="http://schemas.microsoft.com/office/powerpoint/2010/main" val="5173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5600"/>
          <a:stretch/>
        </p:blipFill>
        <p:spPr>
          <a:xfrm>
            <a:off x="226175" y="404664"/>
            <a:ext cx="11797909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5480" y="548680"/>
            <a:ext cx="9361040" cy="61926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Knowledge Exchange Strategy</a:t>
            </a: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Themes</a:t>
            </a:r>
            <a:endParaRPr lang="en-GB" sz="19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b="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Offering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 Develop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 diverse Knowledge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Exchange offering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that is well articulated, proactive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and informed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by external stakeholder needs.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Support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 Create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an ecosystem that offers an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agile and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accessible support service and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enables effective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interaction and information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sharing between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staff, students and external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partners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Communication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 Manage external relationships effectively, creating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mutually-beneficial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opportunities through long-term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partnerships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encompassing multiple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areas of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engagement.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Culture: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Embed Knowledge Exchange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as part of everyday life at the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University to enable a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wide variety of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impacts, ensuring it is appropriately rewarded and celebrated.</a:t>
            </a:r>
          </a:p>
          <a:p>
            <a:endParaRPr lang="en-GB" sz="1800" b="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Outcomes</a:t>
            </a:r>
          </a:p>
          <a:p>
            <a:endParaRPr lang="en-GB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Improved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HEBCIS performance.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Increase in staff and students engaging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enterprise activity.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High value sustainable partnerships.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Improved student opportunities with employers.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High quality KEF return.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Increased income from industry.</a:t>
            </a:r>
            <a:endParaRPr lang="en-GB" sz="1800" b="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b="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830" y="4221088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0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9536" y="548680"/>
            <a:ext cx="7772400" cy="864096"/>
          </a:xfrm>
        </p:spPr>
        <p:txBody>
          <a:bodyPr/>
          <a:lstStyle/>
          <a:p>
            <a:r>
              <a:rPr lang="en-GB" dirty="0" smtClean="0"/>
              <a:t>The KEF - why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75520" y="1700808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ClrTx/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More accessible information and data for institutions to understand and improve their own performance.</a:t>
            </a:r>
          </a:p>
          <a:p>
            <a:pPr marL="457200" indent="-457200" algn="l">
              <a:buClrTx/>
              <a:buFont typeface="Arial" panose="020B0604020202020204" pitchFamily="34" charset="0"/>
              <a:buChar char="•"/>
            </a:pPr>
            <a:endParaRPr lang="en-GB" sz="2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ClrTx/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More information for businesses and other users of university knowledge and resources</a:t>
            </a:r>
          </a:p>
          <a:p>
            <a:pPr marL="457200" indent="-457200" algn="l">
              <a:buClrTx/>
              <a:buFont typeface="Arial" panose="020B0604020202020204" pitchFamily="34" charset="0"/>
              <a:buChar char="•"/>
            </a:pPr>
            <a:endParaRPr lang="en-GB" sz="2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ClrTx/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Increased public visibility and accountability for £250m </a:t>
            </a:r>
            <a:r>
              <a:rPr lang="en-GB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</a:p>
          <a:p>
            <a:pPr lvl="1">
              <a:buClr>
                <a:srgbClr val="44546A"/>
              </a:buClr>
            </a:pPr>
            <a:endParaRPr lang="en-US" sz="2800" dirty="0">
              <a:solidFill>
                <a:prstClr val="black"/>
              </a:solidFill>
              <a:effectLst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4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5119" t="8007" r="8662" b="16406"/>
          <a:stretch/>
        </p:blipFill>
        <p:spPr>
          <a:xfrm>
            <a:off x="902697" y="1340768"/>
            <a:ext cx="10665911" cy="52598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544" y="476672"/>
            <a:ext cx="7772400" cy="648072"/>
          </a:xfrm>
        </p:spPr>
        <p:txBody>
          <a:bodyPr/>
          <a:lstStyle/>
          <a:p>
            <a:r>
              <a:rPr lang="en-GB" dirty="0" smtClean="0"/>
              <a:t>Knowledge Exchange Framework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13554" y="1700809"/>
            <a:ext cx="309700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6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83" t="4400" r="183" b="-4400"/>
          <a:stretch/>
        </p:blipFill>
        <p:spPr>
          <a:xfrm>
            <a:off x="551384" y="404664"/>
            <a:ext cx="11209242" cy="63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620688"/>
            <a:ext cx="7772400" cy="648072"/>
          </a:xfrm>
        </p:spPr>
        <p:txBody>
          <a:bodyPr/>
          <a:lstStyle/>
          <a:p>
            <a:r>
              <a:rPr lang="en-GB" dirty="0" smtClean="0"/>
              <a:t>Metrics and Narrative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40684" y="1268760"/>
            <a:ext cx="98181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Metrics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majority using income measures as a proxy for impact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 non-monetised measures such as co-authorship with non-academic partners and academic time spent delivering activities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Mostly drawn from the Higher Education Business &amp; Community Interaction (HE-BCI) survey – the longest running longitudinal dataset on KE in the world: 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https://re.ukri.org/knowledge-exchange/the-he-bci-survey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None/>
            </a:pP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None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Narrative 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Used in community and public engagement and local growth and regeneration sections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marker – “we need to do better </a:t>
            </a: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here”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provide useful contextual </a:t>
            </a: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allow comparison between universities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2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404664"/>
            <a:ext cx="7772400" cy="1224136"/>
          </a:xfrm>
        </p:spPr>
        <p:txBody>
          <a:bodyPr>
            <a:normAutofit/>
          </a:bodyPr>
          <a:lstStyle/>
          <a:p>
            <a:r>
              <a:rPr lang="en-GB" dirty="0" smtClean="0"/>
              <a:t>How Can You Help (or how can we help you)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27448" y="1988840"/>
            <a:ext cx="93826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Funding support for KE –  HEIF funding, Impact Accelerators </a:t>
            </a:r>
            <a:r>
              <a:rPr lang="en-GB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raise awareness with the academic community, 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assigning work orders and ensuring costs are placed in correct work order, 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contacting relevant team when significant changes in spend profiles are reports  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Commercialisation and IP </a:t>
            </a:r>
            <a:r>
              <a:rPr lang="en-GB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inc.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spin outs 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Contact the Business Development Team 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asap 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business@york.ac.uk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Workshops or seminars – contact CPD, need dedicated cost centres for each programme 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cpd@york.ac.uk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KTPs – process any paperwork as quickly as possible 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Ktps@york.ac.uk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Apprenticeships – contact 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apprenticeships@york.ac.uk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510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404664"/>
            <a:ext cx="7772400" cy="1224136"/>
          </a:xfrm>
        </p:spPr>
        <p:txBody>
          <a:bodyPr>
            <a:normAutofit/>
          </a:bodyPr>
          <a:lstStyle/>
          <a:p>
            <a:r>
              <a:rPr lang="en-GB" dirty="0" smtClean="0"/>
              <a:t>How Can You Help (or how can we help you) (2)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41642" y="2856711"/>
            <a:ext cx="770485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None/>
            </a:pP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None/>
            </a:pP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None/>
            </a:pP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None/>
            </a:pP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None/>
            </a:pP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None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Any other questions or ideas please get in touch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Amanda Selvaratnam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amanda.selvaratnam@york.ac.uk</a:t>
            </a: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01904 325142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3228" y="1988840"/>
            <a:ext cx="94330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KEF – most of the data is tracked but we need to development effective ways of monitoring public engagement 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activities – ideas welcomed 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Training and Support – the teams can provide IAG and in some cases specific training</a:t>
            </a: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Reporting for HESA and HEBCIS – 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upport the various teams if they come for data 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will make sure you know what data to record </a:t>
            </a:r>
            <a:endParaRPr lang="en-GB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rk_PPT_16-9_V8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4-3</Template>
  <TotalTime>4363</TotalTime>
  <Words>794</Words>
  <Application>Microsoft Office PowerPoint</Application>
  <PresentationFormat>Widescreen</PresentationFormat>
  <Paragraphs>122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Tahoma</vt:lpstr>
      <vt:lpstr>Wingdings</vt:lpstr>
      <vt:lpstr>York_PPT_16-9_V8</vt:lpstr>
      <vt:lpstr>simple-light-2</vt:lpstr>
      <vt:lpstr>Knowledge Exchange, the KE Strategy, KEF and the Role of YRAF Staff</vt:lpstr>
      <vt:lpstr>PowerPoint Presentation</vt:lpstr>
      <vt:lpstr>PowerPoint Presentation</vt:lpstr>
      <vt:lpstr>The KEF - why</vt:lpstr>
      <vt:lpstr>Knowledge Exchange Framework </vt:lpstr>
      <vt:lpstr>PowerPoint Presentation</vt:lpstr>
      <vt:lpstr>Metrics and Narrative</vt:lpstr>
      <vt:lpstr>How Can You Help (or how can we help you)</vt:lpstr>
      <vt:lpstr>How Can You Help (or how can we help you) (2)</vt:lpstr>
      <vt:lpstr>Statistical clustering</vt:lpstr>
    </vt:vector>
  </TitlesOfParts>
  <Company>The 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Helga Smallwood</dc:creator>
  <cp:lastModifiedBy>Jane Dalton</cp:lastModifiedBy>
  <cp:revision>23</cp:revision>
  <dcterms:created xsi:type="dcterms:W3CDTF">2016-11-03T11:53:04Z</dcterms:created>
  <dcterms:modified xsi:type="dcterms:W3CDTF">2019-04-08T13:10:16Z</dcterms:modified>
</cp:coreProperties>
</file>